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9" r:id="rId5"/>
    <p:sldId id="290" r:id="rId6"/>
    <p:sldId id="292" r:id="rId7"/>
    <p:sldId id="293" r:id="rId8"/>
    <p:sldId id="294" r:id="rId9"/>
    <p:sldId id="296" r:id="rId10"/>
    <p:sldId id="298" r:id="rId11"/>
    <p:sldId id="29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8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3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1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0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0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64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5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9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3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78C8-0D9E-4049-8E59-F559FC20D173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292C8-C41B-425B-8057-3C81248A6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2483765" y="2709902"/>
            <a:ext cx="72244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/>
              <a:t>CameraMovement</a:t>
            </a:r>
            <a:endParaRPr lang="ko-KR" alt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5323036" y="3817898"/>
            <a:ext cx="154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Free For All.V1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10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2. </a:t>
            </a:r>
            <a:r>
              <a:rPr lang="ko-KR" altLang="en-US" sz="3600" dirty="0" smtClean="0"/>
              <a:t>정리</a:t>
            </a:r>
            <a:endParaRPr lang="ko-KR" altLang="en-US" sz="36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54" name="직사각형 53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정리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3. CameraMovement _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카메라 연출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65600" y="1461600"/>
            <a:ext cx="6809289" cy="4582170"/>
            <a:chOff x="2865600" y="1461600"/>
            <a:chExt cx="6809289" cy="45821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2867289" y="4997329"/>
              <a:ext cx="6807600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맵 변경 시 카메라 시점 변화</a:t>
              </a:r>
              <a:r>
                <a:rPr lang="en-US" altLang="ko-KR" sz="1400" dirty="0" smtClean="0"/>
                <a:t>.</a:t>
              </a:r>
            </a:p>
          </p:txBody>
        </p:sp>
        <p:pic>
          <p:nvPicPr>
            <p:cNvPr id="13" name="P_CameraMovement_2(Change Map)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865600" y="1461600"/>
              <a:ext cx="6808320" cy="354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2866245" y="5305106"/>
              <a:ext cx="680864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맵 변경 시 화면의 </a:t>
              </a:r>
              <a:r>
                <a:rPr lang="en-US" altLang="ko-KR" sz="1400" dirty="0" smtClean="0"/>
                <a:t>Fade in, Fade out </a:t>
              </a:r>
              <a:r>
                <a:rPr lang="ko-KR" altLang="en-US" sz="1400" dirty="0" smtClean="0"/>
                <a:t>효과를 이용해 자연스레 카메라 시점을 변경해 준다</a:t>
              </a:r>
              <a:r>
                <a:rPr lang="en-US" altLang="ko-KR" sz="1400" dirty="0" smtClean="0"/>
                <a:t>. </a:t>
              </a:r>
              <a:r>
                <a:rPr lang="ko-KR" altLang="en-US" sz="1400" dirty="0" smtClean="0"/>
                <a:t>이때 카메라 시점은 </a:t>
              </a:r>
              <a:r>
                <a:rPr lang="en-US" altLang="ko-KR" sz="1400" dirty="0" smtClean="0"/>
                <a:t>CameraBox</a:t>
              </a:r>
              <a:r>
                <a:rPr lang="ko-KR" altLang="en-US" sz="1400" dirty="0" smtClean="0"/>
                <a:t>와 </a:t>
              </a:r>
              <a:r>
                <a:rPr lang="en-US" altLang="ko-KR" sz="1400" dirty="0" smtClean="0"/>
                <a:t>Tilemap_CameraWall</a:t>
              </a:r>
              <a:r>
                <a:rPr lang="ko-KR" altLang="en-US" sz="1400" dirty="0" smtClean="0"/>
                <a:t>의 충돌을 통해 판단된 카메라 상태에 따라 결정된다</a:t>
              </a:r>
              <a:r>
                <a:rPr lang="en-US" altLang="ko-KR" sz="1400" dirty="0" smtClean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10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2. </a:t>
            </a:r>
            <a:r>
              <a:rPr lang="ko-KR" altLang="en-US" sz="3600" dirty="0" smtClean="0"/>
              <a:t>정리</a:t>
            </a:r>
            <a:endParaRPr lang="ko-KR" altLang="en-US" sz="36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54" name="직사각형 53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정리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3. CameraMovement _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카메라 상태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49134" y="2801087"/>
            <a:ext cx="4477031" cy="2000548"/>
            <a:chOff x="7420330" y="1446869"/>
            <a:chExt cx="4477031" cy="20005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0" y="1754646"/>
              <a:ext cx="4477030" cy="169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플레이어 시점을 결정하는 카메라 상태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BLANK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UP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UP_RIGHT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RIGHT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RGHT_DOWN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DOWN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DOWN_LEFT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LEFT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LEFT_UP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1" y="1446869"/>
              <a:ext cx="4477030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FSM 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E_CAMERA_POSITION : </a:t>
              </a:r>
              <a:r>
                <a:rPr lang="ko-KR" altLang="en-US" sz="1400" dirty="0" smtClean="0"/>
                <a:t>카메라 상태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상황 조건</a:t>
              </a:r>
              <a:r>
                <a:rPr lang="en-US" altLang="ko-KR" sz="1400" dirty="0" smtClean="0"/>
                <a:t>) 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134" y="1446869"/>
            <a:ext cx="4477030" cy="1046441"/>
            <a:chOff x="7420331" y="1446869"/>
            <a:chExt cx="4477030" cy="1046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1" y="1754646"/>
              <a:ext cx="4477030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FSM</a:t>
              </a:r>
              <a:r>
                <a:rPr lang="ko-KR" altLang="en-US" sz="1400" dirty="0" smtClean="0"/>
                <a:t>을 이용하여 카메라 상태를 제어한다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9</a:t>
              </a:r>
              <a:r>
                <a:rPr lang="ko-KR" altLang="en-US" sz="1400" dirty="0" smtClean="0"/>
                <a:t>개 방향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상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좌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대각선 </a:t>
              </a:r>
              <a:r>
                <a:rPr lang="en-US" altLang="ko-KR" sz="1400" dirty="0" smtClean="0"/>
                <a:t>4</a:t>
              </a:r>
              <a:r>
                <a:rPr lang="ko-KR" altLang="en-US" sz="1400" dirty="0" smtClean="0"/>
                <a:t>방향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중앙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에 대한 카메라 상태가 존재한다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1" y="1446869"/>
              <a:ext cx="4477030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CameraMovement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D7E021-2EFD-4839-B23C-F995A6B9177E}"/>
              </a:ext>
            </a:extLst>
          </p:cNvPr>
          <p:cNvSpPr txBox="1"/>
          <p:nvPr/>
        </p:nvSpPr>
        <p:spPr>
          <a:xfrm>
            <a:off x="349134" y="5293751"/>
            <a:ext cx="11547903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sz="1400" spc="-150" dirty="0" smtClean="0"/>
              <a:t>CameraBox</a:t>
            </a:r>
            <a:r>
              <a:rPr lang="ko-KR" altLang="en-US" sz="1400" spc="-150" dirty="0" smtClean="0"/>
              <a:t>의 세로축이 </a:t>
            </a:r>
            <a:r>
              <a:rPr lang="en-US" altLang="ko-KR" sz="1400" spc="-150" dirty="0" smtClean="0"/>
              <a:t>Tilemap_CameraWall</a:t>
            </a:r>
            <a:r>
              <a:rPr lang="ko-KR" altLang="en-US" sz="1400" spc="-150" dirty="0"/>
              <a:t>과</a:t>
            </a:r>
            <a:r>
              <a:rPr lang="ko-KR" altLang="en-US" sz="1400" spc="-150" dirty="0" smtClean="0"/>
              <a:t> 충돌할 때 </a:t>
            </a:r>
            <a:r>
              <a:rPr lang="en-US" altLang="ko-KR" sz="1400" spc="-150" dirty="0" smtClean="0"/>
              <a:t>: </a:t>
            </a:r>
            <a:r>
              <a:rPr lang="ko-KR" altLang="en-US" sz="1400" spc="-150" dirty="0" smtClean="0"/>
              <a:t>카메라 시점의 </a:t>
            </a:r>
            <a:r>
              <a:rPr lang="en-US" altLang="ko-KR" sz="1400" spc="-150" dirty="0" smtClean="0"/>
              <a:t>y</a:t>
            </a:r>
            <a:r>
              <a:rPr lang="ko-KR" altLang="en-US" sz="1400" spc="-150" dirty="0" smtClean="0"/>
              <a:t>좌표 고정</a:t>
            </a:r>
            <a:r>
              <a:rPr lang="en-US" altLang="ko-KR" sz="1400" spc="-150" dirty="0" smtClean="0"/>
              <a:t>, x</a:t>
            </a:r>
            <a:r>
              <a:rPr lang="ko-KR" altLang="en-US" sz="1400" spc="-150" dirty="0" smtClean="0"/>
              <a:t>좌표는 플레이어가 좌</a:t>
            </a:r>
            <a:r>
              <a:rPr lang="en-US" altLang="ko-KR" sz="1400" spc="-150" dirty="0" smtClean="0"/>
              <a:t>, </a:t>
            </a:r>
            <a:r>
              <a:rPr lang="ko-KR" altLang="en-US" sz="1400" spc="-150" dirty="0" smtClean="0"/>
              <a:t>우 방향으로 움직이면 그에 따라 변화한다</a:t>
            </a:r>
            <a:r>
              <a:rPr lang="en-US" altLang="ko-KR" sz="1400" spc="-150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sz="1400" spc="-150" dirty="0" smtClean="0"/>
              <a:t>CameraBox</a:t>
            </a:r>
            <a:r>
              <a:rPr lang="ko-KR" altLang="en-US" sz="1400" spc="-150" dirty="0" smtClean="0"/>
              <a:t>의 가로축이 </a:t>
            </a:r>
            <a:r>
              <a:rPr lang="en-US" altLang="ko-KR" sz="1400" spc="-150" dirty="0" smtClean="0"/>
              <a:t>Tilemap_CameraWall</a:t>
            </a:r>
            <a:r>
              <a:rPr lang="ko-KR" altLang="en-US" sz="1400" spc="-150" dirty="0"/>
              <a:t>과</a:t>
            </a:r>
            <a:r>
              <a:rPr lang="ko-KR" altLang="en-US" sz="1400" spc="-150" dirty="0" smtClean="0"/>
              <a:t> </a:t>
            </a:r>
            <a:r>
              <a:rPr lang="ko-KR" altLang="en-US" sz="1400" spc="-150" dirty="0"/>
              <a:t>충돌할 </a:t>
            </a:r>
            <a:r>
              <a:rPr lang="ko-KR" altLang="en-US" sz="1400" spc="-150" dirty="0" smtClean="0"/>
              <a:t>때 </a:t>
            </a:r>
            <a:r>
              <a:rPr lang="en-US" altLang="ko-KR" sz="1400" spc="-150" dirty="0" smtClean="0"/>
              <a:t>: </a:t>
            </a:r>
            <a:r>
              <a:rPr lang="ko-KR" altLang="en-US" sz="1400" spc="-150" dirty="0" smtClean="0"/>
              <a:t>카메라 시점의 </a:t>
            </a:r>
            <a:r>
              <a:rPr lang="en-US" altLang="ko-KR" sz="1400" spc="-150" dirty="0" smtClean="0"/>
              <a:t>x</a:t>
            </a:r>
            <a:r>
              <a:rPr lang="ko-KR" altLang="en-US" sz="1400" spc="-150" dirty="0" smtClean="0"/>
              <a:t>좌표 </a:t>
            </a:r>
            <a:r>
              <a:rPr lang="ko-KR" altLang="en-US" sz="1400" spc="-150" dirty="0"/>
              <a:t>고정</a:t>
            </a:r>
            <a:r>
              <a:rPr lang="en-US" altLang="ko-KR" sz="1400" spc="-150" dirty="0"/>
              <a:t>, </a:t>
            </a:r>
            <a:r>
              <a:rPr lang="en-US" altLang="ko-KR" sz="1400" spc="-150" dirty="0" smtClean="0"/>
              <a:t>y</a:t>
            </a:r>
            <a:r>
              <a:rPr lang="ko-KR" altLang="en-US" sz="1400" spc="-150" dirty="0" smtClean="0"/>
              <a:t>좌표는 플레이어가 상</a:t>
            </a:r>
            <a:r>
              <a:rPr lang="en-US" altLang="ko-KR" sz="1400" spc="-150" dirty="0" smtClean="0"/>
              <a:t>, </a:t>
            </a:r>
            <a:r>
              <a:rPr lang="ko-KR" altLang="en-US" sz="1400" spc="-150" dirty="0" smtClean="0"/>
              <a:t>하 방향으로 </a:t>
            </a:r>
            <a:r>
              <a:rPr lang="ko-KR" altLang="en-US" sz="1400" spc="-150" dirty="0"/>
              <a:t>움직이면 그에 따라 </a:t>
            </a:r>
            <a:r>
              <a:rPr lang="ko-KR" altLang="en-US" sz="1400" spc="-150" dirty="0" smtClean="0"/>
              <a:t>변화한다</a:t>
            </a:r>
            <a:r>
              <a:rPr lang="en-US" altLang="ko-KR" sz="1400" spc="-150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sz="1400" spc="-150" dirty="0" smtClean="0"/>
              <a:t>CameraBox</a:t>
            </a:r>
            <a:r>
              <a:rPr lang="ko-KR" altLang="en-US" sz="1400" spc="-150" dirty="0" smtClean="0"/>
              <a:t>의 세로축과 가로축이 </a:t>
            </a:r>
            <a:r>
              <a:rPr lang="en-US" altLang="ko-KR" sz="1400" spc="-150" dirty="0" smtClean="0"/>
              <a:t>Tilemap_CameraWall</a:t>
            </a:r>
            <a:r>
              <a:rPr lang="ko-KR" altLang="en-US" sz="1400" spc="-150" dirty="0" smtClean="0"/>
              <a:t>과 충돌할 때 </a:t>
            </a:r>
            <a:r>
              <a:rPr lang="en-US" altLang="ko-KR" sz="1400" spc="-150" dirty="0" smtClean="0"/>
              <a:t>: </a:t>
            </a:r>
            <a:r>
              <a:rPr lang="ko-KR" altLang="en-US" sz="1400" spc="-150" dirty="0" smtClean="0"/>
              <a:t>카메라 시점의 </a:t>
            </a:r>
            <a:r>
              <a:rPr lang="en-US" altLang="ko-KR" sz="1400" spc="-150" dirty="0" smtClean="0"/>
              <a:t>x</a:t>
            </a:r>
            <a:r>
              <a:rPr lang="ko-KR" altLang="en-US" sz="1400" spc="-150" dirty="0" smtClean="0"/>
              <a:t>좌표</a:t>
            </a:r>
            <a:r>
              <a:rPr lang="en-US" altLang="ko-KR" sz="1400" spc="-150" dirty="0" smtClean="0"/>
              <a:t>, y</a:t>
            </a:r>
            <a:r>
              <a:rPr lang="ko-KR" altLang="en-US" sz="1400" spc="-150" dirty="0" smtClean="0"/>
              <a:t>좌표는 플레이어 움직임에 상관없이 모두 고정된다</a:t>
            </a:r>
            <a:r>
              <a:rPr lang="en-US" altLang="ko-KR" sz="1400" spc="-150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spc="-150" dirty="0" smtClean="0"/>
              <a:t>카메라 시점은 카메라 상태에 따라 결정되며 카메라 상태는 </a:t>
            </a:r>
            <a:r>
              <a:rPr lang="en-US" altLang="ko-KR" sz="1400" spc="-150" dirty="0" smtClean="0"/>
              <a:t>CameraBox</a:t>
            </a:r>
            <a:r>
              <a:rPr lang="ko-KR" altLang="en-US" sz="1400" spc="-150" dirty="0" smtClean="0"/>
              <a:t>와 </a:t>
            </a:r>
            <a:r>
              <a:rPr lang="en-US" altLang="ko-KR" sz="1400" spc="-150" dirty="0" smtClean="0"/>
              <a:t>Tilemap_CameraWall</a:t>
            </a:r>
            <a:r>
              <a:rPr lang="ko-KR" altLang="en-US" sz="1400" spc="-150" dirty="0" smtClean="0"/>
              <a:t>의 충돌 여부에 따라 달라진다</a:t>
            </a:r>
            <a:r>
              <a:rPr lang="en-US" altLang="ko-KR" sz="1400" spc="-150" dirty="0" smtClean="0"/>
              <a:t>.</a:t>
            </a:r>
          </a:p>
          <a:p>
            <a:pPr algn="just"/>
            <a:endParaRPr lang="en-US" altLang="ko-KR" sz="1400" spc="-150" dirty="0" smtClean="0"/>
          </a:p>
          <a:p>
            <a:pPr algn="just"/>
            <a:r>
              <a:rPr lang="en-US" altLang="ko-KR" sz="1400" spc="-150" dirty="0" smtClean="0">
                <a:solidFill>
                  <a:srgbClr val="FF0000"/>
                </a:solidFill>
              </a:rPr>
              <a:t>※ </a:t>
            </a:r>
            <a:r>
              <a:rPr lang="ko-KR" altLang="en-US" sz="1400" spc="-150" dirty="0">
                <a:solidFill>
                  <a:srgbClr val="FF0000"/>
                </a:solidFill>
              </a:rPr>
              <a:t>각각 고정되는 </a:t>
            </a:r>
            <a:r>
              <a:rPr lang="en-US" altLang="ko-KR" sz="1400" spc="-150" dirty="0">
                <a:solidFill>
                  <a:srgbClr val="FF0000"/>
                </a:solidFill>
              </a:rPr>
              <a:t>x, y</a:t>
            </a:r>
            <a:r>
              <a:rPr lang="ko-KR" altLang="en-US" sz="1400" spc="-150" dirty="0">
                <a:solidFill>
                  <a:srgbClr val="FF0000"/>
                </a:solidFill>
              </a:rPr>
              <a:t>좌표는 </a:t>
            </a:r>
            <a:r>
              <a:rPr lang="en-US" altLang="ko-KR" sz="1400" spc="-150" dirty="0">
                <a:solidFill>
                  <a:srgbClr val="FF0000"/>
                </a:solidFill>
              </a:rPr>
              <a:t>CameraBox</a:t>
            </a:r>
            <a:r>
              <a:rPr lang="ko-KR" altLang="en-US" sz="1400" spc="-150" dirty="0">
                <a:solidFill>
                  <a:srgbClr val="FF0000"/>
                </a:solidFill>
              </a:rPr>
              <a:t>와 </a:t>
            </a:r>
            <a:r>
              <a:rPr lang="en-US" altLang="ko-KR" sz="1400" spc="-150" dirty="0">
                <a:solidFill>
                  <a:srgbClr val="FF0000"/>
                </a:solidFill>
              </a:rPr>
              <a:t>Tilemap_CameraWall</a:t>
            </a:r>
            <a:r>
              <a:rPr lang="ko-KR" altLang="en-US" sz="1400" spc="-150" dirty="0">
                <a:solidFill>
                  <a:srgbClr val="FF0000"/>
                </a:solidFill>
              </a:rPr>
              <a:t>이  충돌하기 직전의 위치</a:t>
            </a:r>
            <a:r>
              <a:rPr lang="en-US" altLang="ko-KR" sz="1400" spc="-150" dirty="0">
                <a:solidFill>
                  <a:srgbClr val="FF0000"/>
                </a:solidFill>
              </a:rPr>
              <a:t>.</a:t>
            </a:r>
            <a:endParaRPr lang="en-US" altLang="ko-KR" sz="1400" spc="-150" dirty="0"/>
          </a:p>
        </p:txBody>
      </p:sp>
      <p:pic>
        <p:nvPicPr>
          <p:cNvPr id="8" name="P_CameraMovement_4(RLRL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8717" y="1456808"/>
            <a:ext cx="6808320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729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10854" y="-1"/>
            <a:ext cx="4045646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7074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3091489" cy="523220"/>
            <a:chOff x="2640851" y="477594"/>
            <a:chExt cx="3091489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table of contents.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/>
                <a:t>목차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811411" y="1742209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	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2	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91" y="103767"/>
            <a:ext cx="3837169" cy="20784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90" y="2286687"/>
            <a:ext cx="3834069" cy="23026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90" y="4693765"/>
            <a:ext cx="3834069" cy="20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61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1. </a:t>
            </a:r>
            <a:r>
              <a:rPr lang="ko-KR" altLang="en-US" sz="3600" dirty="0" smtClean="0"/>
              <a:t>개요</a:t>
            </a:r>
            <a:endParaRPr lang="ko-KR" altLang="en-US" sz="3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349135" y="1446869"/>
            <a:ext cx="11548225" cy="2893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왜 </a:t>
            </a:r>
            <a:r>
              <a:rPr lang="en-US" altLang="ko-KR" sz="1400" b="1" u="sng" dirty="0" smtClean="0"/>
              <a:t>CameraMovement</a:t>
            </a:r>
            <a:r>
              <a:rPr lang="ko-KR" altLang="en-US" sz="1400" b="1" u="sng" dirty="0" smtClean="0"/>
              <a:t>를 구현했는가</a:t>
            </a:r>
            <a:r>
              <a:rPr lang="en-US" altLang="ko-KR" sz="1400" b="1" u="sng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게임을 </a:t>
            </a:r>
            <a:r>
              <a:rPr lang="ko-KR" altLang="en-US" sz="1400" dirty="0"/>
              <a:t>할 때 필수적인 기능은 카메라 기능 이라고 </a:t>
            </a:r>
            <a:r>
              <a:rPr lang="ko-KR" altLang="en-US" sz="1400" dirty="0" smtClean="0"/>
              <a:t>생각했다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시중에 유통된 여러 장르의 게임을 살펴볼 때 단순한 </a:t>
            </a:r>
            <a:r>
              <a:rPr lang="ko-KR" altLang="en-US" sz="1400" dirty="0" smtClean="0"/>
              <a:t>카메라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기능이라도 없는 게임이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왜냐하면 일단 눈으로 봐야 뭘 하기 때문</a:t>
            </a:r>
            <a:r>
              <a:rPr lang="en-US" altLang="ko-KR" sz="1400" dirty="0"/>
              <a:t>. </a:t>
            </a:r>
            <a:r>
              <a:rPr lang="ko-KR" altLang="en-US" sz="1400" dirty="0"/>
              <a:t>아케이드</a:t>
            </a:r>
            <a:r>
              <a:rPr lang="en-US" altLang="ko-KR" sz="1400" dirty="0"/>
              <a:t>, FPS, </a:t>
            </a:r>
            <a:r>
              <a:rPr lang="en-US" altLang="ko-KR" sz="1400" dirty="0" smtClean="0"/>
              <a:t>RPG </a:t>
            </a:r>
            <a:r>
              <a:rPr lang="ko-KR" altLang="en-US" sz="1400" dirty="0" smtClean="0"/>
              <a:t>등 장르를 불문하고 카메라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기능은 </a:t>
            </a:r>
            <a:r>
              <a:rPr lang="ko-KR" altLang="en-US" sz="1400" dirty="0" smtClean="0"/>
              <a:t>존재하며 카메라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기능에 따라 </a:t>
            </a:r>
            <a:r>
              <a:rPr lang="ko-KR" altLang="en-US" sz="1400" dirty="0" smtClean="0"/>
              <a:t>재미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몰입도가 증폭되거나 반감되기도 하며 개발자의 의도를 담아낼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b="1" u="sng" dirty="0" smtClean="0"/>
              <a:t>CameraMovement</a:t>
            </a:r>
            <a:r>
              <a:rPr lang="ko-KR" altLang="en-US" sz="1400" b="1" u="sng" dirty="0" smtClean="0"/>
              <a:t>에는 어떤 기능이 있는가</a:t>
            </a:r>
            <a:r>
              <a:rPr lang="en-US" altLang="ko-KR" sz="1400" b="1" u="sng" dirty="0" smtClean="0"/>
              <a:t>?</a:t>
            </a:r>
            <a:endParaRPr lang="en-US" altLang="ko-KR" sz="1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플레이어에게 부드러운 시점의 변환을 제공한다</a:t>
            </a:r>
            <a:r>
              <a:rPr lang="en-US" altLang="ko-KR" sz="1400" dirty="0" smtClean="0"/>
              <a:t>.</a:t>
            </a:r>
            <a:r>
              <a:rPr lang="ko-KR" altLang="en-US" sz="1400" dirty="0"/>
              <a:t> 급격한 위치 이동이나 </a:t>
            </a:r>
            <a:r>
              <a:rPr lang="ko-KR" altLang="en-US" sz="1400" dirty="0" smtClean="0"/>
              <a:t>피격 </a:t>
            </a:r>
            <a:r>
              <a:rPr lang="ko-KR" altLang="en-US" sz="1400" dirty="0"/>
              <a:t>등 다양한 상황에 </a:t>
            </a:r>
            <a:r>
              <a:rPr lang="ko-KR" altLang="en-US" sz="1400" dirty="0" smtClean="0"/>
              <a:t>대비하여 긴박한 시점 변환 또한 제공한다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지금까지 일반적으로 플레이어를 따라오는 </a:t>
            </a:r>
            <a:r>
              <a:rPr lang="en-US" altLang="ko-KR" sz="1400" dirty="0"/>
              <a:t>‘</a:t>
            </a:r>
            <a:r>
              <a:rPr lang="en-US" altLang="ko-KR" sz="1400" dirty="0" smtClean="0"/>
              <a:t>NORMAL’</a:t>
            </a:r>
            <a:r>
              <a:rPr lang="ko-KR" altLang="en-US" sz="1400" dirty="0" smtClean="0"/>
              <a:t>모드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NPC</a:t>
            </a:r>
            <a:r>
              <a:rPr lang="ko-KR" altLang="en-US" sz="1400" dirty="0"/>
              <a:t>와 상호작용할 때 </a:t>
            </a:r>
            <a:r>
              <a:rPr lang="en-US" altLang="ko-KR" sz="1400" dirty="0"/>
              <a:t>Zoom in, Zoom out</a:t>
            </a:r>
            <a:r>
              <a:rPr lang="ko-KR" altLang="en-US" sz="1400" dirty="0"/>
              <a:t> 되는 </a:t>
            </a:r>
            <a:r>
              <a:rPr lang="en-US" altLang="ko-KR" sz="1400" dirty="0" smtClean="0"/>
              <a:t>'ZOOMIN’</a:t>
            </a:r>
            <a:r>
              <a:rPr lang="ko-KR" altLang="en-US" sz="1400" dirty="0" smtClean="0"/>
              <a:t>모드가 </a:t>
            </a:r>
            <a:r>
              <a:rPr lang="ko-KR" altLang="en-US" sz="1400" dirty="0"/>
              <a:t>구현되었다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추가로 </a:t>
            </a:r>
            <a:r>
              <a:rPr lang="ko-KR" altLang="en-US" sz="1400" dirty="0" smtClean="0"/>
              <a:t>특정 상황에서 고정된 카메라 시점을 제공하는 </a:t>
            </a:r>
            <a:r>
              <a:rPr lang="en-US" altLang="ko-KR" sz="1400" dirty="0" smtClean="0"/>
              <a:t>'FUUL’</a:t>
            </a:r>
            <a:r>
              <a:rPr lang="ko-KR" altLang="en-US" sz="1400" dirty="0" smtClean="0"/>
              <a:t>모드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중요 이벤트의 카메라 연출을 위한 </a:t>
            </a:r>
            <a:r>
              <a:rPr lang="en-US" altLang="ko-KR" sz="1400" dirty="0" smtClean="0"/>
              <a:t>‘SPECIAL’</a:t>
            </a:r>
            <a:r>
              <a:rPr lang="ko-KR" altLang="en-US" sz="1400" dirty="0" smtClean="0"/>
              <a:t>모드가 </a:t>
            </a:r>
            <a:r>
              <a:rPr lang="ko-KR" altLang="en-US" sz="1400" dirty="0"/>
              <a:t>구현될 예정이다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기본적으로 플레이어가 중심인 시점을 지원한다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그러나 맵의 경계 부분에 접근할 경우 맵의 특정 지점을 시점으로 고정함으로써 플레이어가 맵 밖을 확인할 수 없게 하였다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의도치 않게 맵 밖을 확인하는 것은 자칫 게임의 몰입을 깰 수 있다고 생각했다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14" name="직사각형 13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개요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1. What is? </a:t>
              </a:r>
              <a:r>
                <a:rPr lang="en-US" altLang="ko-KR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What if? What wows?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What works?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3200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349135" y="1446869"/>
            <a:ext cx="11548225" cy="3877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사용 기술</a:t>
            </a:r>
            <a:endParaRPr lang="en-US" altLang="ko-KR" sz="1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유니티의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원근 </a:t>
            </a:r>
            <a:r>
              <a:rPr lang="ko-KR" altLang="en-US" sz="1400" b="1" dirty="0">
                <a:solidFill>
                  <a:srgbClr val="FF0000"/>
                </a:solidFill>
              </a:rPr>
              <a:t>투영법</a:t>
            </a:r>
            <a:r>
              <a:rPr lang="en-US" altLang="ko-KR" sz="1400" b="1" dirty="0">
                <a:solidFill>
                  <a:srgbClr val="FF0000"/>
                </a:solidFill>
              </a:rPr>
              <a:t>(Perspective Projection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/>
              <a:t>을 적용한 카메라를 이용했다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물체간의 크기</a:t>
            </a:r>
            <a:r>
              <a:rPr lang="en-US" altLang="ko-KR" sz="1400" dirty="0"/>
              <a:t>, </a:t>
            </a:r>
            <a:r>
              <a:rPr lang="ko-KR" altLang="en-US" sz="1400" dirty="0"/>
              <a:t>거리</a:t>
            </a:r>
            <a:r>
              <a:rPr lang="en-US" altLang="ko-KR" sz="1400" dirty="0"/>
              <a:t>, </a:t>
            </a:r>
            <a:r>
              <a:rPr lang="ko-KR" altLang="en-US" sz="1400" dirty="0"/>
              <a:t>시점이 다른 장르의 게임에 비해 비교적으로 고정적인 </a:t>
            </a:r>
            <a:r>
              <a:rPr lang="en-US" altLang="ko-KR" sz="1400" dirty="0"/>
              <a:t>2D TopDown</a:t>
            </a:r>
            <a:r>
              <a:rPr lang="ko-KR" altLang="en-US" sz="1400" dirty="0"/>
              <a:t>게임에서 굳이 직교 투영법 대신 원근 투영법을 사용할 필요는 없었다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 개발 도중 배경의 원근감</a:t>
            </a:r>
            <a:r>
              <a:rPr lang="en-US" altLang="ko-KR" sz="1400" dirty="0"/>
              <a:t>, </a:t>
            </a:r>
            <a:r>
              <a:rPr lang="ko-KR" altLang="en-US" sz="1400" dirty="0"/>
              <a:t>카메라 연출</a:t>
            </a:r>
            <a:r>
              <a:rPr lang="en-US" altLang="ko-KR" sz="1400" dirty="0"/>
              <a:t> </a:t>
            </a:r>
            <a:r>
              <a:rPr lang="ko-KR" altLang="en-US" sz="1400" dirty="0"/>
              <a:t>등을 고려해 원근 투영법으로 변경했다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000" dirty="0" smtClean="0"/>
              <a:t>(</a:t>
            </a:r>
            <a:r>
              <a:rPr lang="ko-KR" altLang="en-US" sz="1000" dirty="0" smtClean="0"/>
              <a:t>요즘 </a:t>
            </a:r>
            <a:r>
              <a:rPr lang="ko-KR" altLang="en-US" sz="1000" dirty="0"/>
              <a:t>출시되는 게임 트렌드를 보면  </a:t>
            </a:r>
            <a:r>
              <a:rPr lang="en-US" altLang="ko-KR" sz="1000" dirty="0"/>
              <a:t>‘</a:t>
            </a:r>
            <a:r>
              <a:rPr lang="ko-KR" altLang="en-US" sz="1000" dirty="0"/>
              <a:t>바람의 나라</a:t>
            </a:r>
            <a:r>
              <a:rPr lang="en-US" altLang="ko-KR" sz="1000" dirty="0"/>
              <a:t>(</a:t>
            </a:r>
            <a:r>
              <a:rPr lang="ko-KR" altLang="en-US" sz="1000" dirty="0"/>
              <a:t>넥슨</a:t>
            </a:r>
            <a:r>
              <a:rPr lang="en-US" altLang="ko-KR" sz="1000" dirty="0"/>
              <a:t>)’</a:t>
            </a:r>
            <a:r>
              <a:rPr lang="ko-KR" altLang="en-US" sz="1000" dirty="0"/>
              <a:t>나 옛날 </a:t>
            </a:r>
            <a:r>
              <a:rPr lang="en-US" altLang="ko-KR" sz="1000" dirty="0"/>
              <a:t>JPRG</a:t>
            </a:r>
            <a:r>
              <a:rPr lang="ko-KR" altLang="en-US" sz="1000" dirty="0"/>
              <a:t>게임 처럼 전통적인 </a:t>
            </a:r>
            <a:r>
              <a:rPr lang="en-US" altLang="ko-KR" sz="1000" dirty="0"/>
              <a:t>2D TopDown</a:t>
            </a:r>
            <a:r>
              <a:rPr lang="ko-KR" altLang="en-US" sz="1000" dirty="0"/>
              <a:t>게임도 있기는 하지만</a:t>
            </a:r>
            <a:r>
              <a:rPr lang="en-US" altLang="ko-KR" sz="1000" dirty="0"/>
              <a:t> 3D</a:t>
            </a:r>
            <a:r>
              <a:rPr lang="ko-KR" altLang="en-US" sz="1000" dirty="0"/>
              <a:t>로 제작한 후 시점을 고정해 최소한의 그림자</a:t>
            </a:r>
            <a:r>
              <a:rPr lang="en-US" altLang="ko-KR" sz="1000" dirty="0"/>
              <a:t>, </a:t>
            </a:r>
            <a:r>
              <a:rPr lang="ko-KR" altLang="en-US" sz="1000" dirty="0"/>
              <a:t>광원 효과를 추가해 발전한 </a:t>
            </a:r>
            <a:r>
              <a:rPr lang="en-US" altLang="ko-KR" sz="1000" dirty="0"/>
              <a:t>TopDown</a:t>
            </a:r>
            <a:r>
              <a:rPr lang="ko-KR" altLang="en-US" sz="1000" dirty="0"/>
              <a:t>게임도 존재한다</a:t>
            </a:r>
            <a:r>
              <a:rPr lang="en-US" altLang="ko-KR" sz="1000" dirty="0"/>
              <a:t>. </a:t>
            </a:r>
            <a:r>
              <a:rPr lang="ko-KR" altLang="en-US" sz="1000" dirty="0"/>
              <a:t>대표적인 예로 </a:t>
            </a:r>
            <a:r>
              <a:rPr lang="en-US" altLang="ko-KR" sz="1000" dirty="0"/>
              <a:t>‘Octopath Traveler(</a:t>
            </a:r>
            <a:r>
              <a:rPr lang="ko-KR" altLang="en-US" sz="1000" dirty="0"/>
              <a:t>스퀘어 에닉스 </a:t>
            </a:r>
            <a:r>
              <a:rPr lang="en-US" altLang="ko-KR" sz="1000" dirty="0"/>
              <a:t>+ </a:t>
            </a:r>
            <a:r>
              <a:rPr lang="ko-KR" altLang="en-US" sz="1000" dirty="0"/>
              <a:t>어콰이어</a:t>
            </a:r>
            <a:r>
              <a:rPr lang="en-US" altLang="ko-KR" sz="1000" dirty="0"/>
              <a:t>)‘</a:t>
            </a:r>
            <a:r>
              <a:rPr lang="ko-KR" altLang="en-US" sz="1000" dirty="0"/>
              <a:t>가 있다</a:t>
            </a:r>
            <a:r>
              <a:rPr lang="en-US" altLang="ko-KR" sz="1000" dirty="0"/>
              <a:t>.</a:t>
            </a:r>
            <a:r>
              <a:rPr lang="ko-KR" altLang="en-US" sz="1000" dirty="0"/>
              <a:t> 게임의 프로토타입을 만들고 </a:t>
            </a:r>
            <a:r>
              <a:rPr lang="en-US" altLang="ko-KR" sz="1000" dirty="0"/>
              <a:t>2.5D </a:t>
            </a:r>
            <a:r>
              <a:rPr lang="ko-KR" altLang="en-US" sz="1000" dirty="0"/>
              <a:t>게임으로 리마스터 할 계획이 있어 원근 투영법을 사용했다</a:t>
            </a:r>
            <a:r>
              <a:rPr lang="en-US" altLang="ko-KR" sz="1000" dirty="0" smtClean="0"/>
              <a:t>.)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‘</a:t>
            </a:r>
            <a:r>
              <a:rPr lang="en-US" altLang="ko-KR" sz="1400" dirty="0"/>
              <a:t>Vector3.Lerp()’, ‘Mathf.Lerp()‘ </a:t>
            </a:r>
            <a:r>
              <a:rPr lang="ko-KR" altLang="en-US" sz="1400" dirty="0" smtClean="0"/>
              <a:t>같은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선형 </a:t>
            </a:r>
            <a:r>
              <a:rPr lang="ko-KR" altLang="en-US" sz="1400" b="1" dirty="0">
                <a:solidFill>
                  <a:srgbClr val="FF0000"/>
                </a:solidFill>
              </a:rPr>
              <a:t>보간</a:t>
            </a:r>
            <a:r>
              <a:rPr lang="ko-KR" altLang="en-US" sz="1400" dirty="0"/>
              <a:t> 함수를 이용해 부드러운 카메라 움직임을 구현했다</a:t>
            </a:r>
            <a:r>
              <a:rPr lang="en-US" altLang="ko-KR" sz="1400" dirty="0"/>
              <a:t>. </a:t>
            </a:r>
            <a:r>
              <a:rPr lang="ko-KR" altLang="en-US" sz="1400" dirty="0"/>
              <a:t>선형 보간 수치를 조정해 가며 눈으로 직접 확인하며 게임에 </a:t>
            </a:r>
            <a:r>
              <a:rPr lang="ko-KR" altLang="en-US" sz="1400" dirty="0" smtClean="0"/>
              <a:t>적용했다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이는 선형 보간의 원리를 파악하는데 도움을 줬다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유한상태머신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(FSM)</a:t>
            </a:r>
            <a:r>
              <a:rPr lang="ko-KR" altLang="en-US" sz="1400" dirty="0" smtClean="0"/>
              <a:t>을 이용해 카메라 움직임을 제어했다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[</a:t>
            </a:r>
            <a:r>
              <a:rPr lang="en-US" altLang="ko-KR" sz="1400" b="1" dirty="0">
                <a:solidFill>
                  <a:srgbClr val="FF0000"/>
                </a:solidFill>
              </a:rPr>
              <a:t>C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oroutine]</a:t>
            </a:r>
            <a:r>
              <a:rPr lang="ko-KR" altLang="en-US" sz="1400" dirty="0" smtClean="0"/>
              <a:t>을 이용해 카메라 모드를 연출했다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000" dirty="0" smtClean="0"/>
              <a:t>E_CAMERA_CATEGORY { NORMAL,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en-US" altLang="ko-KR" sz="1000" dirty="0" smtClean="0"/>
              <a:t>, ZOOM,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SPECIAL</a:t>
            </a:r>
            <a:r>
              <a:rPr lang="en-US" altLang="ko-KR" sz="1000" dirty="0" smtClean="0"/>
              <a:t> } : </a:t>
            </a:r>
            <a:r>
              <a:rPr lang="ko-KR" altLang="en-US" sz="1000" dirty="0" smtClean="0"/>
              <a:t>카메라 연출 모드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E_CAMERA_POSITION </a:t>
            </a:r>
            <a:r>
              <a:rPr lang="en-US" altLang="ko-KR" sz="1000" dirty="0" smtClean="0"/>
              <a:t>{ NULL</a:t>
            </a:r>
            <a:r>
              <a:rPr lang="en-US" altLang="ko-KR" sz="1000" dirty="0"/>
              <a:t>, BLANK, UP, UP_RIGHT, RIGHT, RIGHT_DOWN, DOWN, DOWN_LEFT, LEFT, LEFT_UP, UP_DOWN, RIGHT_LEFT, </a:t>
            </a:r>
            <a:r>
              <a:rPr lang="en-US" altLang="ko-KR" sz="1000" dirty="0" smtClean="0"/>
              <a:t>ALL_DIRECTION } : </a:t>
            </a:r>
            <a:r>
              <a:rPr lang="ko-KR" altLang="en-US" sz="1000" dirty="0" smtClean="0"/>
              <a:t>카메라 상태</a:t>
            </a:r>
            <a:endParaRPr lang="en-US" altLang="ko-KR" sz="1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Ray casting</a:t>
            </a:r>
            <a:r>
              <a:rPr lang="ko-KR" altLang="en-US" sz="1400" dirty="0" smtClean="0"/>
              <a:t>을 이용해 실시간으로 카메라의 상태를 제어했다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싱글톤 패턴</a:t>
            </a:r>
            <a:r>
              <a:rPr lang="en-US" altLang="ko-KR" sz="1400" dirty="0" smtClean="0"/>
              <a:t>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Has-a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관계</a:t>
            </a:r>
            <a:r>
              <a:rPr lang="ko-KR" altLang="en-US" sz="1400" dirty="0" smtClean="0"/>
              <a:t>를 이용해 </a:t>
            </a:r>
            <a:r>
              <a:rPr lang="en-US" altLang="ko-KR" sz="1400" dirty="0" smtClean="0"/>
              <a:t>‘Player_Total.cs’</a:t>
            </a:r>
            <a:r>
              <a:rPr lang="ko-KR" altLang="en-US" sz="1400" dirty="0" smtClean="0"/>
              <a:t>에 포함된 </a:t>
            </a:r>
            <a:r>
              <a:rPr lang="en-US" altLang="ko-KR" sz="1400" dirty="0" smtClean="0"/>
              <a:t>‘Player_Camera.cs’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‘PlayerCameraBox.cs’</a:t>
            </a:r>
            <a:r>
              <a:rPr lang="ko-KR" altLang="en-US" sz="1400" dirty="0" smtClean="0"/>
              <a:t>의 함수를 사용했다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아직 게임 개발 단계이므로 다양한 변화가 있을 수 있기에 </a:t>
            </a:r>
            <a:r>
              <a:rPr lang="en-US" altLang="ko-KR" sz="1400" dirty="0" smtClean="0"/>
              <a:t>Has-a </a:t>
            </a:r>
            <a:r>
              <a:rPr lang="ko-KR" altLang="en-US" sz="1400" dirty="0" smtClean="0"/>
              <a:t>관계를 자주 이용했다</a:t>
            </a:r>
            <a:r>
              <a:rPr lang="en-US" altLang="ko-KR" sz="1400" dirty="0" smtClean="0"/>
              <a:t>.(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느슨한 결합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코드 분리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12" name="직사각형 11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개요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1. </a:t>
              </a:r>
              <a:r>
                <a:rPr lang="en-US" altLang="ko-KR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What is?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What if? What wows? </a:t>
              </a:r>
              <a:r>
                <a:rPr lang="en-US" altLang="ko-KR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What works? </a:t>
              </a:r>
              <a:endParaRPr lang="ko-KR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1. </a:t>
            </a:r>
            <a:r>
              <a:rPr lang="ko-KR" altLang="en-US" sz="3600" dirty="0" smtClean="0"/>
              <a:t>개요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06696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349135" y="1446869"/>
            <a:ext cx="11548225" cy="25237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관련 </a:t>
            </a:r>
            <a:r>
              <a:rPr lang="en-US" altLang="ko-KR" sz="1400" b="1" u="sng" dirty="0" smtClean="0"/>
              <a:t>Scripts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[Player_Total.cs : </a:t>
            </a:r>
            <a:r>
              <a:rPr lang="ko-KR" altLang="en-US" sz="1400" dirty="0" smtClean="0"/>
              <a:t>카메라 움직임에 대한 정보 제공 및 명령</a:t>
            </a:r>
            <a:r>
              <a:rPr lang="en-US" altLang="ko-KR" sz="1400" dirty="0" smtClean="0"/>
              <a:t>]</a:t>
            </a:r>
            <a:br>
              <a:rPr lang="en-US" altLang="ko-KR" sz="1400" dirty="0" smtClean="0"/>
            </a:br>
            <a:r>
              <a:rPr lang="en-US" altLang="ko-KR" sz="1000" dirty="0" smtClean="0"/>
              <a:t>public void CameraMove(Vector2 pos); : </a:t>
            </a:r>
            <a:r>
              <a:rPr lang="ko-KR" altLang="en-US" sz="1000" dirty="0" smtClean="0"/>
              <a:t>카메라 시점을 변경</a:t>
            </a:r>
            <a:r>
              <a:rPr lang="en-US" altLang="ko-KR" sz="1000" dirty="0" smtClean="0"/>
              <a:t>.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[</a:t>
            </a:r>
            <a:r>
              <a:rPr lang="en-US" altLang="ko-KR" sz="1400" dirty="0"/>
              <a:t>Player_Camera.cs :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가지 모드에 따른 </a:t>
            </a:r>
            <a:r>
              <a:rPr lang="ko-KR" altLang="en-US" sz="1400" dirty="0"/>
              <a:t>카메라 움직임 실행</a:t>
            </a:r>
            <a:r>
              <a:rPr lang="en-US" altLang="ko-KR" sz="1400" dirty="0"/>
              <a:t>]</a:t>
            </a:r>
            <a:br>
              <a:rPr lang="en-US" altLang="ko-KR" sz="1400" dirty="0"/>
            </a:br>
            <a:r>
              <a:rPr lang="en-US" altLang="ko-KR" sz="1000" dirty="0"/>
              <a:t>public </a:t>
            </a:r>
            <a:r>
              <a:rPr lang="en-US" altLang="ko-KR" sz="1000" smtClean="0"/>
              <a:t>void CameraMove(Vector2 </a:t>
            </a:r>
            <a:r>
              <a:rPr lang="en-US" altLang="ko-KR" sz="1000" dirty="0" smtClean="0"/>
              <a:t>pos); : </a:t>
            </a:r>
            <a:r>
              <a:rPr lang="ko-KR" altLang="en-US" sz="1000" dirty="0" smtClean="0"/>
              <a:t>카메라 시점을 변경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public void SetCamera_NORMAL(); : </a:t>
            </a:r>
            <a:r>
              <a:rPr lang="ko-KR" altLang="en-US" sz="1000" dirty="0" smtClean="0"/>
              <a:t>카메라 시점 모드를 </a:t>
            </a:r>
            <a:r>
              <a:rPr lang="en-US" altLang="ko-KR" sz="1000" dirty="0" smtClean="0"/>
              <a:t>NORMAL</a:t>
            </a:r>
            <a:r>
              <a:rPr lang="ko-KR" altLang="en-US" sz="1000" dirty="0" smtClean="0"/>
              <a:t>모드로 변경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/>
              <a:t>public void </a:t>
            </a:r>
            <a:r>
              <a:rPr lang="en-US" altLang="ko-KR" sz="1000" dirty="0" smtClean="0"/>
              <a:t>SetCamera_ZOOM(); </a:t>
            </a:r>
            <a:r>
              <a:rPr lang="en-US" altLang="ko-KR" sz="1000" dirty="0"/>
              <a:t>: </a:t>
            </a:r>
            <a:r>
              <a:rPr lang="ko-KR" altLang="en-US" sz="1000" dirty="0" smtClean="0"/>
              <a:t>카메라 시점 모드를 </a:t>
            </a:r>
            <a:r>
              <a:rPr lang="en-US" altLang="ko-KR" sz="1000" dirty="0" smtClean="0"/>
              <a:t>ZOOM</a:t>
            </a:r>
            <a:r>
              <a:rPr lang="ko-KR" altLang="en-US" sz="1000" dirty="0" smtClean="0"/>
              <a:t>모드로 변경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[</a:t>
            </a:r>
            <a:r>
              <a:rPr lang="en-US" altLang="ko-KR" sz="1400" dirty="0"/>
              <a:t>PlayerCameraBox.cs : </a:t>
            </a:r>
            <a:r>
              <a:rPr lang="ko-KR" altLang="en-US" sz="1400" dirty="0"/>
              <a:t>카메라 움직임에 대한 상황정보</a:t>
            </a:r>
            <a:r>
              <a:rPr lang="en-US" altLang="ko-KR" sz="1400" dirty="0"/>
              <a:t>(</a:t>
            </a:r>
            <a:r>
              <a:rPr lang="ko-KR" altLang="en-US" sz="1400" dirty="0"/>
              <a:t>조건</a:t>
            </a:r>
            <a:r>
              <a:rPr lang="en-US" altLang="ko-KR" sz="1400" dirty="0"/>
              <a:t>) </a:t>
            </a:r>
            <a:r>
              <a:rPr lang="ko-KR" altLang="en-US" sz="1400" dirty="0"/>
              <a:t>제공</a:t>
            </a:r>
            <a:r>
              <a:rPr lang="en-US" altLang="ko-KR" sz="1400" dirty="0" smtClean="0"/>
              <a:t>]</a:t>
            </a:r>
            <a:br>
              <a:rPr lang="en-US" altLang="ko-KR" sz="1400" dirty="0" smtClean="0"/>
            </a:br>
            <a:r>
              <a:rPr lang="en-US" altLang="ko-KR" sz="1000" dirty="0" smtClean="0"/>
              <a:t>public string JudgeCameraCenterPosition(); : CameraBox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Tilemap_CameraWall</a:t>
            </a:r>
            <a:r>
              <a:rPr lang="ko-KR" altLang="en-US" sz="1000" dirty="0" smtClean="0"/>
              <a:t>의 충돌 여부를 판단하고 카메라 상태를 파악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public Vector3 GetCameraCenterPosition(); : </a:t>
            </a:r>
            <a:r>
              <a:rPr lang="ko-KR" altLang="en-US" sz="1000" dirty="0" smtClean="0"/>
              <a:t>카메라 시점의 좌표를 제공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public Vector3 SetCameraCenterPosition(); : </a:t>
            </a:r>
            <a:r>
              <a:rPr lang="ko-KR" altLang="en-US" sz="1000" dirty="0" smtClean="0"/>
              <a:t>카메라 시점의 좌표를 설정</a:t>
            </a:r>
            <a:r>
              <a:rPr lang="en-US" altLang="ko-KR" sz="1000" dirty="0" smtClean="0"/>
              <a:t>.</a:t>
            </a: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9" name="직사각형 8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개요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Script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1. </a:t>
            </a:r>
            <a:r>
              <a:rPr lang="ko-KR" altLang="en-US" sz="3600" dirty="0" smtClean="0"/>
              <a:t>개요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94598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3952079"/>
            <a:ext cx="4143352" cy="218005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49135" y="1446869"/>
            <a:ext cx="4222866" cy="2505211"/>
            <a:chOff x="349135" y="1446869"/>
            <a:chExt cx="4222866" cy="25052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35" y="1446869"/>
              <a:ext cx="3451482" cy="1926648"/>
            </a:xfrm>
            <a:prstGeom prst="rect">
              <a:avLst/>
            </a:prstGeom>
          </p:spPr>
        </p:pic>
        <p:sp>
          <p:nvSpPr>
            <p:cNvPr id="11" name="왼쪽 중괄호 10"/>
            <p:cNvSpPr/>
            <p:nvPr/>
          </p:nvSpPr>
          <p:spPr>
            <a:xfrm flipH="1">
              <a:off x="3800614" y="1446869"/>
              <a:ext cx="229201" cy="1926648"/>
            </a:xfrm>
            <a:prstGeom prst="leftBrac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29817" y="2258902"/>
              <a:ext cx="542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3.15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08671" y="3644303"/>
              <a:ext cx="532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5.65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오른쪽 중괄호 8"/>
            <p:cNvSpPr/>
            <p:nvPr/>
          </p:nvSpPr>
          <p:spPr>
            <a:xfrm rot="5400000">
              <a:off x="1951940" y="1777227"/>
              <a:ext cx="230400" cy="3427200"/>
            </a:xfrm>
            <a:prstGeom prst="rightBrac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93403" y="1446869"/>
            <a:ext cx="7203958" cy="1261884"/>
            <a:chOff x="349135" y="3990358"/>
            <a:chExt cx="11548225" cy="12618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349135" y="4298135"/>
              <a:ext cx="11548225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플레이어의 시야 영역</a:t>
              </a:r>
              <a:r>
                <a:rPr lang="en-US" altLang="ko-KR" sz="1400" dirty="0" smtClean="0"/>
                <a:t>(InGame </a:t>
              </a:r>
              <a:r>
                <a:rPr lang="ko-KR" altLang="en-US" sz="1400" dirty="0" smtClean="0"/>
                <a:t>시점</a:t>
              </a:r>
              <a:r>
                <a:rPr lang="en-US" altLang="ko-KR" sz="1400" dirty="0" smtClean="0"/>
                <a:t>).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게임 플레이 도중 </a:t>
              </a:r>
              <a:r>
                <a:rPr lang="en-US" altLang="ko-KR" sz="1400" dirty="0" smtClean="0"/>
                <a:t>CameraBox</a:t>
              </a:r>
              <a:r>
                <a:rPr lang="ko-KR" altLang="en-US" sz="1400" dirty="0" smtClean="0"/>
                <a:t>를 벗어난 영역은 볼 수 없다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CameraBox</a:t>
              </a:r>
              <a:r>
                <a:rPr lang="ko-KR" altLang="en-US" sz="1400" dirty="0" smtClean="0"/>
                <a:t>의 가로ㆍ세로 비율은 게임 고정 해상도인 </a:t>
              </a:r>
              <a:r>
                <a:rPr lang="en-US" altLang="ko-KR" sz="1400" dirty="0" smtClean="0"/>
                <a:t>16:9 </a:t>
              </a:r>
              <a:r>
                <a:rPr lang="ko-KR" altLang="en-US" sz="1400" dirty="0" smtClean="0"/>
                <a:t>와 같다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Ray casting</a:t>
              </a:r>
              <a:r>
                <a:rPr lang="ko-KR" altLang="en-US" sz="1400" dirty="0" smtClean="0"/>
                <a:t>을 이용하여 실시간 </a:t>
              </a:r>
              <a:r>
                <a:rPr lang="ko-KR" altLang="en-US" sz="1400" dirty="0"/>
                <a:t>카메라 움직임에 대한 상황정보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조건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를 파악한다</a:t>
              </a:r>
              <a:r>
                <a:rPr lang="en-US" altLang="ko-KR" sz="1400" dirty="0" smtClean="0"/>
                <a:t>.</a:t>
              </a:r>
              <a:endParaRPr lang="en-US" altLang="ko-KR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349135" y="3990358"/>
              <a:ext cx="11548225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CameraBox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920" y="3952079"/>
            <a:ext cx="3626178" cy="217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349135" y="6129851"/>
            <a:ext cx="414335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작업공간</a:t>
            </a:r>
            <a:r>
              <a:rPr lang="en-US" altLang="ko-KR" sz="1400" dirty="0" smtClean="0"/>
              <a:t>(Unity_Scene)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4754920" y="6129850"/>
            <a:ext cx="36261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실제 플레이 공간</a:t>
            </a:r>
            <a:r>
              <a:rPr lang="en-US" altLang="ko-KR" sz="1400" dirty="0" smtClean="0"/>
              <a:t>(InGame)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8643531" y="3952079"/>
            <a:ext cx="3172513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작업공간에서 설정한 시야 영역과 플레이어의 시야 영역이 동일한 것을 확인할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39" name="타원 38"/>
          <p:cNvSpPr/>
          <p:nvPr/>
        </p:nvSpPr>
        <p:spPr>
          <a:xfrm>
            <a:off x="4213804" y="4593444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724539" y="5600181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87626" y="4141411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210577" y="4697601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721312" y="5704338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84399" y="4245568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1" idx="6"/>
            <a:endCxn id="44" idx="2"/>
          </p:cNvCxnSpPr>
          <p:nvPr/>
        </p:nvCxnSpPr>
        <p:spPr>
          <a:xfrm>
            <a:off x="947626" y="4321411"/>
            <a:ext cx="3636773" cy="10415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39" idx="6"/>
            <a:endCxn id="42" idx="2"/>
          </p:cNvCxnSpPr>
          <p:nvPr/>
        </p:nvCxnSpPr>
        <p:spPr>
          <a:xfrm>
            <a:off x="4573804" y="4773444"/>
            <a:ext cx="3636773" cy="10415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40" idx="6"/>
            <a:endCxn id="43" idx="2"/>
          </p:cNvCxnSpPr>
          <p:nvPr/>
        </p:nvCxnSpPr>
        <p:spPr>
          <a:xfrm>
            <a:off x="3084539" y="5780181"/>
            <a:ext cx="3636773" cy="10415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26101" y="5905789"/>
            <a:ext cx="924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CameraBox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2. </a:t>
            </a:r>
            <a:r>
              <a:rPr lang="ko-KR" altLang="en-US" sz="3600" dirty="0" smtClean="0"/>
              <a:t>정리</a:t>
            </a:r>
            <a:endParaRPr lang="ko-KR" altLang="en-US" sz="36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58" name="직사각형 57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정리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1. CameraBox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990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23" y="3952079"/>
            <a:ext cx="3626039" cy="2177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" y="3952080"/>
            <a:ext cx="3417796" cy="217768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400974" y="1446869"/>
            <a:ext cx="8496387" cy="1692772"/>
            <a:chOff x="349135" y="3990358"/>
            <a:chExt cx="11548225" cy="16927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349135" y="4298135"/>
              <a:ext cx="11548225" cy="1384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플레이어의 시야 영역</a:t>
              </a:r>
              <a:r>
                <a:rPr lang="en-US" altLang="ko-KR" sz="1400" dirty="0" smtClean="0"/>
                <a:t>(InGame </a:t>
              </a:r>
              <a:r>
                <a:rPr lang="ko-KR" altLang="en-US" sz="1400" dirty="0" smtClean="0"/>
                <a:t>시야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의 한계를 지정하여 플레이어의 시점을 맵 밖으로 나가지 않게 해준다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CameraBox</a:t>
              </a:r>
              <a:r>
                <a:rPr lang="ko-KR" altLang="en-US" sz="1400" dirty="0" smtClean="0"/>
                <a:t>의 </a:t>
              </a:r>
              <a:r>
                <a:rPr lang="en-US" altLang="ko-KR" sz="1400" dirty="0"/>
                <a:t>Ray </a:t>
              </a:r>
              <a:r>
                <a:rPr lang="en-US" altLang="ko-KR" sz="1400" dirty="0" smtClean="0"/>
                <a:t>casting</a:t>
              </a:r>
              <a:r>
                <a:rPr lang="ko-KR" altLang="en-US" sz="1400" dirty="0" smtClean="0"/>
                <a:t>이 작동하는 대상이다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 충돌 여부를 판단하여 실시간 </a:t>
              </a:r>
              <a:r>
                <a:rPr lang="ko-KR" altLang="en-US" sz="1400" dirty="0"/>
                <a:t>카메라 움직임에 대한 상황정보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조건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를 </a:t>
              </a:r>
              <a:r>
                <a:rPr lang="ko-KR" altLang="en-US" sz="1400" dirty="0" smtClean="0"/>
                <a:t>파악한다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유니티의 </a:t>
              </a:r>
              <a:r>
                <a:rPr lang="en-US" altLang="ko-KR" sz="1400" dirty="0"/>
                <a:t>[</a:t>
              </a:r>
              <a:r>
                <a:rPr lang="en-US" altLang="ko-KR" sz="1400" dirty="0" smtClean="0"/>
                <a:t>Tilemap]</a:t>
              </a:r>
              <a:r>
                <a:rPr lang="ko-KR" altLang="en-US" sz="1400" dirty="0" smtClean="0"/>
                <a:t>과 </a:t>
              </a:r>
              <a:r>
                <a:rPr lang="en-US" altLang="ko-KR" sz="1400" dirty="0"/>
                <a:t>[</a:t>
              </a:r>
              <a:r>
                <a:rPr lang="en-US" altLang="ko-KR" sz="1400" dirty="0" smtClean="0"/>
                <a:t>Tilemap Collider 2D]</a:t>
              </a:r>
              <a:r>
                <a:rPr lang="ko-KR" altLang="en-US" sz="1400" dirty="0" smtClean="0"/>
                <a:t>를 이용해 </a:t>
              </a:r>
              <a:r>
                <a:rPr lang="en-US" altLang="ko-KR" sz="1400" dirty="0" smtClean="0"/>
                <a:t>Tilemap_CameraWall</a:t>
              </a:r>
              <a:r>
                <a:rPr lang="ko-KR" altLang="en-US" sz="1400" dirty="0" smtClean="0"/>
                <a:t>을 설정하였기에 수정이 용이했다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349135" y="3990358"/>
              <a:ext cx="11548225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Tilemap_CameraWall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349135" y="6129851"/>
            <a:ext cx="341779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작업공간</a:t>
            </a:r>
            <a:r>
              <a:rPr lang="en-US" altLang="ko-KR" sz="1400" dirty="0" smtClean="0"/>
              <a:t>(Unity_Scene)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4029483" y="6129851"/>
            <a:ext cx="36261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실제 플레이 공간</a:t>
            </a:r>
            <a:r>
              <a:rPr lang="en-US" altLang="ko-KR" sz="1400" dirty="0" smtClean="0"/>
              <a:t>(InGame)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7918355" y="3952079"/>
            <a:ext cx="397900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CameraBox</a:t>
            </a:r>
            <a:r>
              <a:rPr lang="ko-KR" altLang="en-US" sz="1400" dirty="0" smtClean="0"/>
              <a:t>의 좌측이 </a:t>
            </a:r>
            <a:r>
              <a:rPr lang="en-US" altLang="ko-KR" sz="1400" dirty="0" smtClean="0"/>
              <a:t>Tilemap_CameraWall</a:t>
            </a:r>
            <a:r>
              <a:rPr lang="ko-KR" altLang="en-US" sz="1400" dirty="0" smtClean="0"/>
              <a:t>과 충돌하여 </a:t>
            </a:r>
            <a:r>
              <a:rPr lang="en-US" altLang="ko-KR" sz="1400" dirty="0" smtClean="0"/>
              <a:t>[PlayerCameraBox.cs]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FSM</a:t>
            </a:r>
            <a:r>
              <a:rPr lang="ko-KR" altLang="en-US" sz="1400" dirty="0" smtClean="0"/>
              <a:t> 상태가 변경되었다</a:t>
            </a:r>
            <a:r>
              <a:rPr lang="en-US" altLang="ko-KR" sz="1400" dirty="0" smtClean="0"/>
              <a:t>. (ECP.BLANK -&gt; ECP.LEFT)</a:t>
            </a:r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변경된 </a:t>
            </a:r>
            <a:r>
              <a:rPr lang="en-US" altLang="ko-KR" sz="1400" dirty="0" smtClean="0"/>
              <a:t>FSM </a:t>
            </a:r>
            <a:r>
              <a:rPr lang="ko-KR" altLang="en-US" sz="1400" dirty="0" smtClean="0"/>
              <a:t>상태에 따라 플레이어의 시점이 변경되었다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원래시점이라면 플레이어가 중앙에 위치한 시점이다</a:t>
            </a:r>
            <a:r>
              <a:rPr lang="en-US" altLang="ko-KR" sz="1400" dirty="0" smtClean="0"/>
              <a:t>.)</a:t>
            </a:r>
            <a:endParaRPr lang="en-US" altLang="ko-KR" sz="1400" dirty="0"/>
          </a:p>
        </p:txBody>
      </p:sp>
      <p:sp>
        <p:nvSpPr>
          <p:cNvPr id="39" name="타원 38"/>
          <p:cNvSpPr/>
          <p:nvPr/>
        </p:nvSpPr>
        <p:spPr>
          <a:xfrm>
            <a:off x="2180395" y="5057601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760019" y="4926117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>
            <a:stCxn id="39" idx="6"/>
            <a:endCxn id="42" idx="2"/>
          </p:cNvCxnSpPr>
          <p:nvPr/>
        </p:nvCxnSpPr>
        <p:spPr>
          <a:xfrm flipV="1">
            <a:off x="2540395" y="5106117"/>
            <a:ext cx="3219624" cy="13148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34" y="1446869"/>
            <a:ext cx="2789287" cy="224431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516836" y="1622762"/>
            <a:ext cx="2466000" cy="1915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36679" y="3463735"/>
            <a:ext cx="1614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Tilemap_CameraWall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36039" y="5749353"/>
            <a:ext cx="924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CameraBox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2. </a:t>
            </a:r>
            <a:r>
              <a:rPr lang="ko-KR" altLang="en-US" sz="3600" dirty="0" smtClean="0"/>
              <a:t>정리</a:t>
            </a:r>
            <a:endParaRPr lang="ko-KR" altLang="en-US" sz="36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54" name="직사각형 53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정리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Tilemap_CameraWall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579" y="5669281"/>
            <a:ext cx="3980782" cy="3262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580" y="6125837"/>
            <a:ext cx="3980781" cy="311792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0" idx="2"/>
            <a:endCxn id="22" idx="0"/>
          </p:cNvCxnSpPr>
          <p:nvPr/>
        </p:nvCxnSpPr>
        <p:spPr>
          <a:xfrm>
            <a:off x="9906970" y="5995575"/>
            <a:ext cx="1" cy="1302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24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2. </a:t>
            </a:r>
            <a:r>
              <a:rPr lang="ko-KR" altLang="en-US" sz="3600" dirty="0" smtClean="0"/>
              <a:t>정리</a:t>
            </a:r>
            <a:endParaRPr lang="ko-KR" altLang="en-US" sz="36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54" name="직사각형 53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정리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3. CameraMovement _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카메라 연출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49134" y="1446869"/>
            <a:ext cx="4477030" cy="1477328"/>
            <a:chOff x="7420331" y="1446869"/>
            <a:chExt cx="4477030" cy="14773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1" y="1754646"/>
              <a:ext cx="4477030" cy="11695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CameraBox</a:t>
              </a:r>
              <a:r>
                <a:rPr lang="ko-KR" altLang="en-US" sz="1400" dirty="0" smtClean="0"/>
                <a:t>와 </a:t>
              </a:r>
              <a:r>
                <a:rPr lang="en-US" altLang="ko-KR" sz="1400" dirty="0" smtClean="0"/>
                <a:t>Tilemap_CameraWall</a:t>
              </a:r>
              <a:r>
                <a:rPr lang="ko-KR" altLang="en-US" sz="1400" dirty="0" smtClean="0"/>
                <a:t>을 통해 제공받은 카메라 움직임에 대한 상황정보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조건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에 따라 플레이어의 시점을 결정한다</a:t>
              </a:r>
              <a:r>
                <a:rPr lang="en-US" altLang="ko-KR" sz="1400" dirty="0" smtClean="0"/>
                <a:t>.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FSM</a:t>
              </a:r>
              <a:r>
                <a:rPr lang="ko-KR" altLang="en-US" sz="1400" dirty="0" smtClean="0"/>
                <a:t>을 이용하여 카메라 연출 모드 및 움직임을 통제한다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1" y="1446869"/>
              <a:ext cx="4477030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CameraMovement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49134" y="3237015"/>
            <a:ext cx="4477031" cy="1169551"/>
            <a:chOff x="7420330" y="1446869"/>
            <a:chExt cx="4477031" cy="11695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0" y="1754646"/>
              <a:ext cx="4477030" cy="8617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NORMAL : </a:t>
              </a:r>
              <a:r>
                <a:rPr lang="ko-KR" altLang="en-US" sz="1000" dirty="0" smtClean="0"/>
                <a:t>플레이어가 맵의 경계에 위치하지 않는다면 플레이어가 중심이 되는 시점을 제공한다</a:t>
              </a:r>
              <a:r>
                <a:rPr lang="en-US" altLang="ko-KR" sz="10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FULL : </a:t>
              </a:r>
              <a:r>
                <a:rPr lang="ko-KR" altLang="en-US" sz="1000" dirty="0" smtClean="0"/>
                <a:t>특정 상황에서 고정된 시점을 제공한다</a:t>
              </a:r>
              <a:r>
                <a:rPr lang="en-US" altLang="ko-KR" sz="10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ZOOM : NPC</a:t>
              </a:r>
              <a:r>
                <a:rPr lang="ko-KR" altLang="en-US" sz="1000" dirty="0" smtClean="0"/>
                <a:t>와 상호작용할 때 </a:t>
              </a:r>
              <a:r>
                <a:rPr lang="en-US" altLang="ko-KR" sz="1000" dirty="0" smtClean="0"/>
                <a:t>Zoom in, Zoom out </a:t>
              </a:r>
              <a:r>
                <a:rPr lang="ko-KR" altLang="en-US" sz="1000" dirty="0" smtClean="0"/>
                <a:t>시점을 제공한다</a:t>
              </a:r>
              <a:r>
                <a:rPr lang="en-US" altLang="ko-KR" sz="10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SPECIAL : </a:t>
              </a:r>
              <a:r>
                <a:rPr lang="ko-KR" altLang="en-US" sz="1000" dirty="0" smtClean="0"/>
                <a:t>중요 이벤트의 카메라 연출을 제공한다</a:t>
              </a:r>
              <a:r>
                <a:rPr lang="en-US" altLang="ko-KR" sz="1000" dirty="0" smtClean="0"/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7420331" y="1446869"/>
              <a:ext cx="4477030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FSM 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E_CAMERA_CATEGORY : </a:t>
              </a:r>
              <a:r>
                <a:rPr lang="ko-KR" altLang="en-US" sz="1400" dirty="0" smtClean="0"/>
                <a:t>카메라 연출 모드</a:t>
              </a:r>
              <a:r>
                <a:rPr lang="en-US" altLang="ko-KR" sz="1400" dirty="0" smtClean="0"/>
                <a:t> 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88717" y="4995949"/>
            <a:ext cx="6808644" cy="1261884"/>
            <a:chOff x="5088717" y="4993038"/>
            <a:chExt cx="6808644" cy="12618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5089761" y="4993038"/>
              <a:ext cx="6807600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FSM : E_CAMERA_CATEGORY : NORMAL</a:t>
              </a:r>
              <a:r>
                <a:rPr lang="ko-KR" altLang="en-US" sz="1400" dirty="0" smtClean="0"/>
                <a:t>모드의 카메라 연출</a:t>
              </a:r>
              <a:endParaRPr lang="en-US" altLang="ko-KR" sz="1400" dirty="0" smtClean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00165B-5287-4570-AC79-616C4931BDDD}"/>
                </a:ext>
              </a:extLst>
            </p:cNvPr>
            <p:cNvSpPr txBox="1"/>
            <p:nvPr/>
          </p:nvSpPr>
          <p:spPr>
            <a:xfrm>
              <a:off x="5088717" y="5300815"/>
              <a:ext cx="6808644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맵의 경계에 위치하여 </a:t>
              </a:r>
              <a:r>
                <a:rPr lang="en-US" altLang="ko-KR" sz="1400" dirty="0" smtClean="0"/>
                <a:t>CameraBox</a:t>
              </a:r>
              <a:r>
                <a:rPr lang="ko-KR" altLang="en-US" sz="1400" dirty="0" smtClean="0"/>
                <a:t>와 </a:t>
              </a:r>
              <a:r>
                <a:rPr lang="en-US" altLang="ko-KR" sz="1400" dirty="0" smtClean="0"/>
                <a:t>Tilemap_CameraWall</a:t>
              </a:r>
              <a:r>
                <a:rPr lang="ko-KR" altLang="en-US" sz="1400" dirty="0" smtClean="0"/>
                <a:t>이 충돌할 때와 그렇지 않을 때 플레이어 시점의 중심점이 다른 것을 확인할 수 있다</a:t>
              </a:r>
              <a:r>
                <a:rPr lang="en-US" altLang="ko-KR" sz="1400" dirty="0" smtClean="0"/>
                <a:t>.</a:t>
              </a:r>
            </a:p>
            <a:p>
              <a:r>
                <a:rPr lang="ko-KR" altLang="en-US" sz="1400" dirty="0" smtClean="0"/>
                <a:t>카메라 상태</a:t>
              </a:r>
              <a:r>
                <a:rPr lang="en-US" altLang="ko-KR" sz="1400" dirty="0" smtClean="0"/>
                <a:t>(FSM : E_CAMERA_POSITION)</a:t>
              </a:r>
              <a:r>
                <a:rPr lang="ko-KR" altLang="en-US" sz="1400" dirty="0" smtClean="0"/>
                <a:t>에 따라 변경된다</a:t>
              </a:r>
              <a:r>
                <a:rPr lang="en-US" altLang="ko-KR" sz="1400" dirty="0" smtClean="0"/>
                <a:t>.</a:t>
              </a:r>
            </a:p>
            <a:p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영상에서 플레이어 위에 위치한 검정색 원형 </a:t>
              </a:r>
              <a:r>
                <a:rPr lang="en-US" altLang="ko-KR" sz="1400" dirty="0" smtClean="0"/>
                <a:t>Gizmo</a:t>
              </a:r>
              <a:r>
                <a:rPr lang="ko-KR" altLang="en-US" sz="1400" dirty="0" smtClean="0"/>
                <a:t>가 플레이어 시점의 중심점</a:t>
              </a:r>
              <a:r>
                <a:rPr lang="en-US" altLang="ko-KR" sz="1400" dirty="0" smtClean="0"/>
                <a:t>.)</a:t>
              </a:r>
            </a:p>
          </p:txBody>
        </p:sp>
      </p:grpSp>
      <p:pic>
        <p:nvPicPr>
          <p:cNvPr id="4" name="P_CameraMovemen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8717" y="1459719"/>
            <a:ext cx="6808320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573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66245" y="1461600"/>
            <a:ext cx="6808644" cy="4582170"/>
            <a:chOff x="349132" y="1461600"/>
            <a:chExt cx="6808644" cy="4582170"/>
          </a:xfrm>
        </p:grpSpPr>
        <p:grpSp>
          <p:nvGrpSpPr>
            <p:cNvPr id="22" name="그룹 21"/>
            <p:cNvGrpSpPr/>
            <p:nvPr/>
          </p:nvGrpSpPr>
          <p:grpSpPr>
            <a:xfrm>
              <a:off x="349132" y="4997329"/>
              <a:ext cx="6808644" cy="1046441"/>
              <a:chOff x="5088717" y="4993038"/>
              <a:chExt cx="6808644" cy="104644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0165B-5287-4570-AC79-616C4931BDDD}"/>
                  </a:ext>
                </a:extLst>
              </p:cNvPr>
              <p:cNvSpPr txBox="1"/>
              <p:nvPr/>
            </p:nvSpPr>
            <p:spPr>
              <a:xfrm>
                <a:off x="5089761" y="4993038"/>
                <a:ext cx="6807600" cy="3077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FSM : E_CAMERA_CATEGORY : ZOOM</a:t>
                </a:r>
                <a:r>
                  <a:rPr lang="ko-KR" altLang="en-US" sz="1400" dirty="0" smtClean="0"/>
                  <a:t>모드의 카메라 연출</a:t>
                </a:r>
                <a:endParaRPr lang="en-US" altLang="ko-KR" sz="1400" dirty="0" smtClean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00165B-5287-4570-AC79-616C4931BDDD}"/>
                  </a:ext>
                </a:extLst>
              </p:cNvPr>
              <p:cNvSpPr txBox="1"/>
              <p:nvPr/>
            </p:nvSpPr>
            <p:spPr>
              <a:xfrm>
                <a:off x="5088717" y="5300815"/>
                <a:ext cx="6808644" cy="7386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ZOOM</a:t>
                </a:r>
                <a:r>
                  <a:rPr lang="ko-KR" altLang="en-US" sz="1400" dirty="0" smtClean="0"/>
                  <a:t>모드는 </a:t>
                </a:r>
                <a:r>
                  <a:rPr lang="en-US" altLang="ko-KR" sz="1400" dirty="0" smtClean="0"/>
                  <a:t>NPC</a:t>
                </a:r>
                <a:r>
                  <a:rPr lang="ko-KR" altLang="en-US" sz="1400" dirty="0" smtClean="0"/>
                  <a:t>와 플레이어간의 상호작용이 이루어지는 것을 보여주기위해 </a:t>
                </a:r>
                <a:r>
                  <a:rPr lang="en-US" altLang="ko-KR" sz="1400" dirty="0" smtClean="0"/>
                  <a:t>Zoom in</a:t>
                </a:r>
                <a:r>
                  <a:rPr lang="ko-KR" altLang="en-US" sz="1400" dirty="0" smtClean="0"/>
                  <a:t>과 </a:t>
                </a:r>
                <a:r>
                  <a:rPr lang="en-US" altLang="ko-KR" sz="1400" dirty="0" smtClean="0"/>
                  <a:t>Zoom out</a:t>
                </a:r>
                <a:r>
                  <a:rPr lang="ko-KR" altLang="en-US" sz="1400" dirty="0" smtClean="0"/>
                  <a:t>을 하여 게임 몰입도를 높여 해준다</a:t>
                </a:r>
                <a:r>
                  <a:rPr lang="en-US" altLang="ko-KR" sz="1400" dirty="0" smtClean="0"/>
                  <a:t>.</a:t>
                </a:r>
              </a:p>
              <a:p>
                <a:r>
                  <a:rPr lang="en-US" altLang="ko-KR" sz="1400" dirty="0" smtClean="0"/>
                  <a:t>Zoom in</a:t>
                </a:r>
                <a:r>
                  <a:rPr lang="ko-KR" altLang="en-US" sz="1400" dirty="0" smtClean="0"/>
                  <a:t>과 </a:t>
                </a:r>
                <a:r>
                  <a:rPr lang="en-US" altLang="ko-KR" sz="1400" dirty="0" smtClean="0"/>
                  <a:t>Zoom out</a:t>
                </a:r>
                <a:r>
                  <a:rPr lang="ko-KR" altLang="en-US" sz="1400" dirty="0" smtClean="0"/>
                  <a:t>과정은 </a:t>
                </a:r>
                <a:r>
                  <a:rPr lang="en-US" altLang="ko-KR" sz="1400" dirty="0" smtClean="0"/>
                  <a:t>[Coroutine]</a:t>
                </a:r>
                <a:r>
                  <a:rPr lang="ko-KR" altLang="en-US" sz="1400" dirty="0" smtClean="0"/>
                  <a:t>을 이용하여 구현했다</a:t>
                </a:r>
                <a:r>
                  <a:rPr lang="en-US" altLang="ko-KR" sz="1400" dirty="0" smtClean="0"/>
                  <a:t>.</a:t>
                </a:r>
              </a:p>
            </p:txBody>
          </p:sp>
        </p:grpSp>
        <p:pic>
          <p:nvPicPr>
            <p:cNvPr id="25" name="P_CameraMovement_3(Zoom)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349132" y="1461600"/>
              <a:ext cx="6808644" cy="3546169"/>
            </a:xfrm>
            <a:prstGeom prst="rect">
              <a:avLst/>
            </a:prstGeom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49135" y="1143000"/>
            <a:ext cx="1184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349135" y="243457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/>
              <a:t>2. </a:t>
            </a:r>
            <a:r>
              <a:rPr lang="ko-KR" altLang="en-US" sz="3600" dirty="0" smtClean="0"/>
              <a:t>정리</a:t>
            </a:r>
            <a:endParaRPr lang="ko-KR" altLang="en-US" sz="36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2237456" y="4705"/>
            <a:ext cx="9954544" cy="1132894"/>
            <a:chOff x="3949384" y="4705"/>
            <a:chExt cx="8242615" cy="1132894"/>
          </a:xfrm>
        </p:grpSpPr>
        <p:sp>
          <p:nvSpPr>
            <p:cNvPr id="54" name="직사각형 53"/>
            <p:cNvSpPr/>
            <p:nvPr/>
          </p:nvSpPr>
          <p:spPr>
            <a:xfrm>
              <a:off x="3949386" y="4705"/>
              <a:ext cx="8242613" cy="5689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정리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49384" y="573685"/>
              <a:ext cx="8242615" cy="56391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3. CameraMovement _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카메라 연출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083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862</Words>
  <Application>Microsoft Office PowerPoint</Application>
  <PresentationFormat>와이드스크린</PresentationFormat>
  <Paragraphs>116</Paragraphs>
  <Slides>11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543</cp:revision>
  <dcterms:created xsi:type="dcterms:W3CDTF">2022-08-09T11:56:39Z</dcterms:created>
  <dcterms:modified xsi:type="dcterms:W3CDTF">2024-04-28T05:25:44Z</dcterms:modified>
</cp:coreProperties>
</file>